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7" r:id="rId3"/>
    <p:sldMasterId id="2147483686" r:id="rId4"/>
  </p:sldMasterIdLst>
  <p:notesMasterIdLst>
    <p:notesMasterId r:id="rId34"/>
  </p:notesMasterIdLst>
  <p:sldIdLst>
    <p:sldId id="261" r:id="rId5"/>
    <p:sldId id="259" r:id="rId6"/>
    <p:sldId id="262" r:id="rId7"/>
    <p:sldId id="263" r:id="rId8"/>
    <p:sldId id="264" r:id="rId9"/>
    <p:sldId id="265" r:id="rId10"/>
    <p:sldId id="270" r:id="rId11"/>
    <p:sldId id="287" r:id="rId12"/>
    <p:sldId id="286" r:id="rId13"/>
    <p:sldId id="274" r:id="rId14"/>
    <p:sldId id="269" r:id="rId15"/>
    <p:sldId id="268" r:id="rId16"/>
    <p:sldId id="271" r:id="rId17"/>
    <p:sldId id="272" r:id="rId18"/>
    <p:sldId id="267" r:id="rId19"/>
    <p:sldId id="290" r:id="rId20"/>
    <p:sldId id="266" r:id="rId21"/>
    <p:sldId id="273" r:id="rId22"/>
    <p:sldId id="284" r:id="rId23"/>
    <p:sldId id="289" r:id="rId24"/>
    <p:sldId id="285" r:id="rId25"/>
    <p:sldId id="278" r:id="rId26"/>
    <p:sldId id="280" r:id="rId27"/>
    <p:sldId id="281" r:id="rId28"/>
    <p:sldId id="282" r:id="rId29"/>
    <p:sldId id="277" r:id="rId30"/>
    <p:sldId id="276" r:id="rId31"/>
    <p:sldId id="279" r:id="rId32"/>
    <p:sldId id="288" r:id="rId3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7" autoAdjust="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loizou\AppData\Local\Microsoft\Windows\Temporary%20Internet%20Files\Content.Outlook\1BPRBOZ3\Physican%20Advancement%20Dashboard_10.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LBH Dragon Words</a:t>
            </a:r>
            <a:r>
              <a:rPr lang="en-US" baseline="0"/>
              <a:t> </a:t>
            </a:r>
            <a:r>
              <a:rPr lang="en-US"/>
              <a:t>vs. Transcription Lines</a:t>
            </a:r>
          </a:p>
        </c:rich>
      </c:tx>
      <c:layout>
        <c:manualLayout>
          <c:xMode val="edge"/>
          <c:yMode val="edge"/>
          <c:x val="0.13343442871931521"/>
          <c:y val="1.469237407941286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'LBH Raw Data-Totals'!$I$2</c:f>
              <c:strCache>
                <c:ptCount val="1"/>
                <c:pt idx="0">
                  <c:v>Total POC Dragon Use</c:v>
                </c:pt>
              </c:strCache>
            </c:strRef>
          </c:tx>
          <c:invertIfNegative val="0"/>
          <c:dLbls>
            <c:dLbl>
              <c:idx val="21"/>
              <c:layout>
                <c:manualLayout>
                  <c:x val="0"/>
                  <c:y val="-1.6867473079873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B9-493E-90BC-91487F134EB6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9B9-493E-90BC-91487F134EB6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9B9-493E-90BC-91487F134EB6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9B9-493E-90BC-91487F134EB6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9B9-493E-90BC-91487F134EB6}"/>
                </c:ext>
              </c:extLst>
            </c:dLbl>
            <c:dLbl>
              <c:idx val="28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9B9-493E-90BC-91487F134EB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'LBH Raw Data-Totals'!$A$15:$A$43</c:f>
              <c:strCache>
                <c:ptCount val="29"/>
                <c:pt idx="0">
                  <c:v>Jun 2016</c:v>
                </c:pt>
                <c:pt idx="1">
                  <c:v>Jul 2016</c:v>
                </c:pt>
                <c:pt idx="2">
                  <c:v>Aug 2016</c:v>
                </c:pt>
                <c:pt idx="3">
                  <c:v>Sep 2016</c:v>
                </c:pt>
                <c:pt idx="4">
                  <c:v>Oct 2016</c:v>
                </c:pt>
                <c:pt idx="5">
                  <c:v>Nov 2016</c:v>
                </c:pt>
                <c:pt idx="6">
                  <c:v>Dec 2016</c:v>
                </c:pt>
                <c:pt idx="7">
                  <c:v>Jan 2017</c:v>
                </c:pt>
                <c:pt idx="8">
                  <c:v>Feb 2017</c:v>
                </c:pt>
                <c:pt idx="9">
                  <c:v>Mar 2017</c:v>
                </c:pt>
                <c:pt idx="10">
                  <c:v>Apr 2017</c:v>
                </c:pt>
                <c:pt idx="11">
                  <c:v>May 2017</c:v>
                </c:pt>
                <c:pt idx="12">
                  <c:v>Jun 2017</c:v>
                </c:pt>
                <c:pt idx="13">
                  <c:v>Jul 2017</c:v>
                </c:pt>
                <c:pt idx="14">
                  <c:v>Aug 2017</c:v>
                </c:pt>
                <c:pt idx="15">
                  <c:v>Sep 2017</c:v>
                </c:pt>
                <c:pt idx="16">
                  <c:v>Oct 2017</c:v>
                </c:pt>
                <c:pt idx="17">
                  <c:v>Nov 2017</c:v>
                </c:pt>
                <c:pt idx="18">
                  <c:v>Dec 2017</c:v>
                </c:pt>
                <c:pt idx="19">
                  <c:v>Jan 2018</c:v>
                </c:pt>
                <c:pt idx="20">
                  <c:v>Feb 2018</c:v>
                </c:pt>
                <c:pt idx="21">
                  <c:v>Mar 2018</c:v>
                </c:pt>
                <c:pt idx="22">
                  <c:v>Apr 2018</c:v>
                </c:pt>
                <c:pt idx="23">
                  <c:v>May 2018</c:v>
                </c:pt>
                <c:pt idx="24">
                  <c:v>Jun 2018</c:v>
                </c:pt>
                <c:pt idx="25">
                  <c:v>Jul 2018</c:v>
                </c:pt>
                <c:pt idx="26">
                  <c:v>Aug 2018</c:v>
                </c:pt>
                <c:pt idx="27">
                  <c:v>Sep 2018</c:v>
                </c:pt>
                <c:pt idx="28">
                  <c:v>Oct 2018</c:v>
                </c:pt>
              </c:strCache>
            </c:strRef>
          </c:cat>
          <c:val>
            <c:numRef>
              <c:f>'LBH Raw Data-Totals'!$I$15:$I$43</c:f>
              <c:numCache>
                <c:formatCode>#,##0</c:formatCode>
                <c:ptCount val="29"/>
                <c:pt idx="0">
                  <c:v>269379</c:v>
                </c:pt>
                <c:pt idx="1">
                  <c:v>399074</c:v>
                </c:pt>
                <c:pt idx="2">
                  <c:v>571010</c:v>
                </c:pt>
                <c:pt idx="3">
                  <c:v>643572</c:v>
                </c:pt>
                <c:pt idx="4">
                  <c:v>723900</c:v>
                </c:pt>
                <c:pt idx="5">
                  <c:v>852918</c:v>
                </c:pt>
                <c:pt idx="6">
                  <c:v>981609</c:v>
                </c:pt>
                <c:pt idx="7">
                  <c:v>1139105</c:v>
                </c:pt>
                <c:pt idx="8">
                  <c:v>1019927</c:v>
                </c:pt>
                <c:pt idx="9">
                  <c:v>1200808</c:v>
                </c:pt>
                <c:pt idx="10">
                  <c:v>973554</c:v>
                </c:pt>
                <c:pt idx="11">
                  <c:v>1090464</c:v>
                </c:pt>
                <c:pt idx="12">
                  <c:v>1123775</c:v>
                </c:pt>
                <c:pt idx="13">
                  <c:v>1578010</c:v>
                </c:pt>
                <c:pt idx="14">
                  <c:v>2115726</c:v>
                </c:pt>
                <c:pt idx="15">
                  <c:v>2536867</c:v>
                </c:pt>
                <c:pt idx="16">
                  <c:v>2993080</c:v>
                </c:pt>
                <c:pt idx="17">
                  <c:v>2767247</c:v>
                </c:pt>
                <c:pt idx="18">
                  <c:v>2771474</c:v>
                </c:pt>
                <c:pt idx="19">
                  <c:v>3155580</c:v>
                </c:pt>
                <c:pt idx="20">
                  <c:v>2903617</c:v>
                </c:pt>
                <c:pt idx="21">
                  <c:v>3054386</c:v>
                </c:pt>
                <c:pt idx="22">
                  <c:v>3033235</c:v>
                </c:pt>
                <c:pt idx="23">
                  <c:v>3220568</c:v>
                </c:pt>
                <c:pt idx="24">
                  <c:v>2766903</c:v>
                </c:pt>
                <c:pt idx="25">
                  <c:v>2547266</c:v>
                </c:pt>
                <c:pt idx="26">
                  <c:v>2377585</c:v>
                </c:pt>
                <c:pt idx="27">
                  <c:v>2248055</c:v>
                </c:pt>
                <c:pt idx="28">
                  <c:v>2384104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B9-493E-90BC-91487F134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92160"/>
        <c:axId val="216893696"/>
      </c:barChart>
      <c:lineChart>
        <c:grouping val="standard"/>
        <c:varyColors val="0"/>
        <c:ser>
          <c:idx val="0"/>
          <c:order val="0"/>
          <c:tx>
            <c:strRef>
              <c:f>'LBH Raw Data-Totals'!$J$2</c:f>
              <c:strCache>
                <c:ptCount val="1"/>
                <c:pt idx="0">
                  <c:v>Transctiption Volume</c:v>
                </c:pt>
              </c:strCache>
            </c:strRef>
          </c:tx>
          <c:dLbls>
            <c:dLbl>
              <c:idx val="1"/>
              <c:layout>
                <c:manualLayout>
                  <c:x val="-9.7590728880756327E-3"/>
                  <c:y val="-3.4965041382640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9B9-493E-90BC-91487F134EB6}"/>
                </c:ext>
              </c:extLst>
            </c:dLbl>
            <c:dLbl>
              <c:idx val="2"/>
              <c:layout>
                <c:manualLayout>
                  <c:x val="2.8057334553217423E-2"/>
                  <c:y val="7.2288617052771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9B9-493E-90BC-91487F134EB6}"/>
                </c:ext>
              </c:extLst>
            </c:dLbl>
            <c:dLbl>
              <c:idx val="3"/>
              <c:layout>
                <c:manualLayout>
                  <c:x val="-3.4104886020080064E-2"/>
                  <c:y val="-4.6859028845516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9B9-493E-90BC-91487F134EB6}"/>
                </c:ext>
              </c:extLst>
            </c:dLbl>
            <c:dLbl>
              <c:idx val="4"/>
              <c:layout>
                <c:manualLayout>
                  <c:x val="-4.8795364440378615E-3"/>
                  <c:y val="-1.3986016553056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9B9-493E-90BC-91487F134EB6}"/>
                </c:ext>
              </c:extLst>
            </c:dLbl>
            <c:dLbl>
              <c:idx val="5"/>
              <c:layout>
                <c:manualLayout>
                  <c:x val="-2.0686160798976064E-2"/>
                  <c:y val="-2.5880004015932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9B9-493E-90BC-91487F134EB6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9B9-493E-90BC-91487F134EB6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9B9-493E-90BC-91487F134EB6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9B9-493E-90BC-91487F134EB6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9B9-493E-90BC-91487F134EB6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9B9-493E-90BC-91487F134EB6}"/>
                </c:ext>
              </c:extLst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9B9-493E-90BC-91487F134EB6}"/>
                </c:ext>
              </c:extLst>
            </c:dLbl>
            <c:dLbl>
              <c:idx val="20"/>
              <c:layout>
                <c:manualLayout>
                  <c:x val="-3.9390057944495273E-2"/>
                  <c:y val="-5.08494546721288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9B9-493E-90BC-91487F134EB6}"/>
                </c:ext>
              </c:extLst>
            </c:dLbl>
            <c:dLbl>
              <c:idx val="22"/>
              <c:layout>
                <c:manualLayout>
                  <c:x val="-2.9630985056419819E-2"/>
                  <c:y val="-2.9162703569434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9B9-493E-90BC-91487F134EB6}"/>
                </c:ext>
              </c:extLst>
            </c:dLbl>
            <c:dLbl>
              <c:idx val="24"/>
              <c:layout>
                <c:manualLayout>
                  <c:x val="-2.7352875492576235E-2"/>
                  <c:y val="-5.0663134553293717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9B9-493E-90BC-91487F134EB6}"/>
                </c:ext>
              </c:extLst>
            </c:dLbl>
            <c:dLbl>
              <c:idx val="2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29B9-493E-90BC-91487F134EB6}"/>
                </c:ext>
              </c:extLst>
            </c:dLbl>
            <c:dLbl>
              <c:idx val="26"/>
              <c:layout>
                <c:manualLayout>
                  <c:x val="-2.8657660485345737E-2"/>
                  <c:y val="1.441927004972173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9B9-493E-90BC-91487F134EB6}"/>
                </c:ext>
              </c:extLst>
            </c:dLbl>
            <c:dLbl>
              <c:idx val="27"/>
              <c:layout>
                <c:manualLayout>
                  <c:x val="-3.10125278256046E-2"/>
                  <c:y val="3.5897549738649032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9B9-493E-90BC-91487F134EB6}"/>
                </c:ext>
              </c:extLst>
            </c:dLbl>
            <c:dLbl>
              <c:idx val="28"/>
              <c:numFmt formatCode="#,##0" sourceLinked="0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29B9-493E-90BC-91487F134EB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'LBH Raw Data-Totals'!$A$15:$A$40</c:f>
              <c:strCache>
                <c:ptCount val="26"/>
                <c:pt idx="0">
                  <c:v>Jun 2016</c:v>
                </c:pt>
                <c:pt idx="1">
                  <c:v>Jul 2016</c:v>
                </c:pt>
                <c:pt idx="2">
                  <c:v>Aug 2016</c:v>
                </c:pt>
                <c:pt idx="3">
                  <c:v>Sep 2016</c:v>
                </c:pt>
                <c:pt idx="4">
                  <c:v>Oct 2016</c:v>
                </c:pt>
                <c:pt idx="5">
                  <c:v>Nov 2016</c:v>
                </c:pt>
                <c:pt idx="6">
                  <c:v>Dec 2016</c:v>
                </c:pt>
                <c:pt idx="7">
                  <c:v>Jan 2017</c:v>
                </c:pt>
                <c:pt idx="8">
                  <c:v>Feb 2017</c:v>
                </c:pt>
                <c:pt idx="9">
                  <c:v>Mar 2017</c:v>
                </c:pt>
                <c:pt idx="10">
                  <c:v>Apr 2017</c:v>
                </c:pt>
                <c:pt idx="11">
                  <c:v>May 2017</c:v>
                </c:pt>
                <c:pt idx="12">
                  <c:v>Jun 2017</c:v>
                </c:pt>
                <c:pt idx="13">
                  <c:v>Jul 2017</c:v>
                </c:pt>
                <c:pt idx="14">
                  <c:v>Aug 2017</c:v>
                </c:pt>
                <c:pt idx="15">
                  <c:v>Sep 2017</c:v>
                </c:pt>
                <c:pt idx="16">
                  <c:v>Oct 2017</c:v>
                </c:pt>
                <c:pt idx="17">
                  <c:v>Nov 2017</c:v>
                </c:pt>
                <c:pt idx="18">
                  <c:v>Dec 2017</c:v>
                </c:pt>
                <c:pt idx="19">
                  <c:v>Jan 2018</c:v>
                </c:pt>
                <c:pt idx="20">
                  <c:v>Feb 2018</c:v>
                </c:pt>
                <c:pt idx="21">
                  <c:v>Mar 2018</c:v>
                </c:pt>
                <c:pt idx="22">
                  <c:v>Apr 2018</c:v>
                </c:pt>
                <c:pt idx="23">
                  <c:v>May 2018</c:v>
                </c:pt>
                <c:pt idx="24">
                  <c:v>Jun 2018</c:v>
                </c:pt>
                <c:pt idx="25">
                  <c:v>Jul 2018</c:v>
                </c:pt>
              </c:strCache>
            </c:strRef>
          </c:cat>
          <c:val>
            <c:numRef>
              <c:f>'LBH Raw Data-Totals'!$J$15:$J$43</c:f>
              <c:numCache>
                <c:formatCode>#,##0</c:formatCode>
                <c:ptCount val="29"/>
                <c:pt idx="0">
                  <c:v>750200</c:v>
                </c:pt>
                <c:pt idx="1">
                  <c:v>710154.54545454541</c:v>
                </c:pt>
                <c:pt idx="2">
                  <c:v>695981.81818181823</c:v>
                </c:pt>
                <c:pt idx="3">
                  <c:v>677663.63636363635</c:v>
                </c:pt>
                <c:pt idx="4">
                  <c:v>658781.81818181823</c:v>
                </c:pt>
                <c:pt idx="5">
                  <c:v>617909.09090909094</c:v>
                </c:pt>
                <c:pt idx="6">
                  <c:v>613772.72727272729</c:v>
                </c:pt>
                <c:pt idx="7">
                  <c:v>649019.00000000012</c:v>
                </c:pt>
                <c:pt idx="8">
                  <c:v>564978</c:v>
                </c:pt>
                <c:pt idx="9">
                  <c:v>602609.09090909094</c:v>
                </c:pt>
                <c:pt idx="10">
                  <c:v>512000</c:v>
                </c:pt>
                <c:pt idx="11">
                  <c:v>555527.27272727271</c:v>
                </c:pt>
                <c:pt idx="12">
                  <c:v>462981.81818181818</c:v>
                </c:pt>
                <c:pt idx="13">
                  <c:v>448763.63636363635</c:v>
                </c:pt>
                <c:pt idx="14">
                  <c:v>405000</c:v>
                </c:pt>
                <c:pt idx="15">
                  <c:v>345472.72727272729</c:v>
                </c:pt>
                <c:pt idx="16">
                  <c:v>388745.45454545453</c:v>
                </c:pt>
                <c:pt idx="17">
                  <c:v>372600</c:v>
                </c:pt>
                <c:pt idx="18">
                  <c:v>369845.45454545453</c:v>
                </c:pt>
                <c:pt idx="19">
                  <c:v>457488</c:v>
                </c:pt>
                <c:pt idx="20">
                  <c:v>381796</c:v>
                </c:pt>
                <c:pt idx="21">
                  <c:v>365946</c:v>
                </c:pt>
                <c:pt idx="22">
                  <c:v>366762</c:v>
                </c:pt>
                <c:pt idx="23">
                  <c:v>347286</c:v>
                </c:pt>
                <c:pt idx="24">
                  <c:v>336346</c:v>
                </c:pt>
                <c:pt idx="25">
                  <c:v>286016</c:v>
                </c:pt>
                <c:pt idx="26">
                  <c:v>280309</c:v>
                </c:pt>
                <c:pt idx="27">
                  <c:v>235357</c:v>
                </c:pt>
                <c:pt idx="28">
                  <c:v>254358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29B9-493E-90BC-91487F134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905984"/>
        <c:axId val="216904064"/>
      </c:lineChart>
      <c:dateAx>
        <c:axId val="216892160"/>
        <c:scaling>
          <c:orientation val="minMax"/>
        </c:scaling>
        <c:delete val="0"/>
        <c:axPos val="b"/>
        <c:numFmt formatCode="m/d;@" sourceLinked="0"/>
        <c:majorTickMark val="none"/>
        <c:minorTickMark val="none"/>
        <c:tickLblPos val="nextTo"/>
        <c:crossAx val="216893696"/>
        <c:crosses val="autoZero"/>
        <c:auto val="0"/>
        <c:lblOffset val="100"/>
        <c:baseTimeUnit val="months"/>
      </c:dateAx>
      <c:valAx>
        <c:axId val="216893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Words</a:t>
                </a:r>
                <a:r>
                  <a:rPr lang="en-US" baseline="0"/>
                  <a:t> Dictated</a:t>
                </a:r>
                <a:endParaRPr lang="en-US"/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216892160"/>
        <c:crosses val="autoZero"/>
        <c:crossBetween val="between"/>
      </c:valAx>
      <c:valAx>
        <c:axId val="216904064"/>
        <c:scaling>
          <c:orientation val="minMax"/>
          <c:min val="200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Transcription Lines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216905984"/>
        <c:crosses val="max"/>
        <c:crossBetween val="between"/>
      </c:valAx>
      <c:dateAx>
        <c:axId val="216905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6904064"/>
        <c:crosses val="autoZero"/>
        <c:auto val="0"/>
        <c:lblOffset val="100"/>
        <c:baseTimeUnit val="days"/>
      </c:date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829" tIns="46415" rIns="92829" bIns="46415" rtlCol="0"/>
          <a:lstStyle>
            <a:lvl1pPr algn="r">
              <a:defRPr sz="1200"/>
            </a:lvl1pPr>
          </a:lstStyle>
          <a:p>
            <a:fld id="{FA0CB15C-450C-4887-8027-EAFD144A3E83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9" tIns="46415" rIns="92829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9" tIns="46415" rIns="92829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2829" tIns="46415" rIns="92829" bIns="46415" rtlCol="0" anchor="b"/>
          <a:lstStyle>
            <a:lvl1pPr algn="r">
              <a:defRPr sz="1200"/>
            </a:lvl1pPr>
          </a:lstStyle>
          <a:p>
            <a:fld id="{A7992AE5-7B85-4BCF-9FF2-293DD052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2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867" indent="-2853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334" indent="-2282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7867" indent="-2282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400" indent="-2282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0933" indent="-2282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7466" indent="-2282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3999" indent="-2282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0533" indent="-2282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F76D4A-BC4E-4332-9E25-64B27DC2ADD3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92AE5-7B85-4BCF-9FF2-293DD0520F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3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860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4309-912A-43A2-84B7-D62542FA05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6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80AB-FBE8-4C50-9612-7BC4EB2C65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3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CF35-F293-4F28-9D26-E62104657B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90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3A5A-DC6A-4025-9C9A-3B720F3840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99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E9BF-50DF-43CC-9378-5DF30B5F6E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92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41CD-520C-4E30-B296-782DCFE9E2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erner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54" y="1"/>
            <a:ext cx="7886700" cy="8606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96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860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23C0-3A0D-42EE-97BF-FA4004158A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D7DE-755B-4605-B5AF-A8A6658611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97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80AB-FBE8-4C50-9612-7BC4EB2C65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41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CF35-F293-4F28-9D26-E62104657B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0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6ECC-13FA-43BA-8429-C8FAE76F11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55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3A5A-DC6A-4025-9C9A-3B720F3840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754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E9BF-50DF-43CC-9378-5DF30B5F6E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26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41CD-520C-4E30-B296-782DCFE9E2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477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erner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54" y="1"/>
            <a:ext cx="7886700" cy="8606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47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860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23C0-3A0D-42EE-97BF-FA4004158A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21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D7DE-755B-4605-B5AF-A8A6658611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301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80AB-FBE8-4C50-9612-7BC4EB2C65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13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CF35-F293-4F28-9D26-E62104657B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94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3A5A-DC6A-4025-9C9A-3B720F3840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12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E9BF-50DF-43CC-9378-5DF30B5F6E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3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28735-370B-4A86-9C5B-F5E44FBE2A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79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41CD-520C-4E30-B296-782DCFE9E2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00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erner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54" y="1"/>
            <a:ext cx="7886700" cy="8606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9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76FA-BC69-4D08-9ECC-8650C16992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A7C4-BA46-4ED1-85BE-618C896D33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8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CA938-D3C9-4F00-9D3A-2D6445D609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2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BB68-5A3F-42C9-BD2B-862505CB3D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860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23C0-3A0D-42EE-97BF-FA4004158A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2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D7DE-755B-4605-B5AF-A8A6658611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0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:\PowerPoint\PowerPoint Class Templates\Standard Screen\backgrounds\lightblue-whitebackground.jp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3C98D-946C-4952-9FB5-3E54D7867B50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pic>
        <p:nvPicPr>
          <p:cNvPr id="2054" name="Picture 7" descr="F:\logos\LBH_largeC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86438"/>
            <a:ext cx="15906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33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:\PowerPoint\PowerPoint Class Templates\Standard Screen\backgrounds\lightblue-whitebackground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84EF3-7648-4048-8491-42FA273D6374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pic>
        <p:nvPicPr>
          <p:cNvPr id="2054" name="Picture 7" descr="F:\logos\LBH_largeC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86438"/>
            <a:ext cx="15906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49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:\PowerPoint\PowerPoint Class Templates\Standard Screen\backgrounds\lightblue-whitebackground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84EF3-7648-4048-8491-42FA273D6374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pic>
        <p:nvPicPr>
          <p:cNvPr id="2054" name="Picture 7" descr="F:\logos\LBH_largeC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86438"/>
            <a:ext cx="15906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20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:\PowerPoint\PowerPoint Class Templates\Standard Screen\backgrounds\lightblue-whitebackground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84EF3-7648-4048-8491-42FA273D6374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pic>
        <p:nvPicPr>
          <p:cNvPr id="2054" name="Picture 7" descr="F:\logos\LBH_largeC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86438"/>
            <a:ext cx="15906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7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08C1-8EE3-4413-B0DA-BD328068D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76400"/>
          </a:xfrm>
        </p:spPr>
        <p:txBody>
          <a:bodyPr/>
          <a:lstStyle/>
          <a:p>
            <a:r>
              <a:rPr lang="en-US" dirty="0"/>
              <a:t>Dragon Medical One Implementation and Adoption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6875A-94BB-4EB7-B3D3-27DDBF777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24842"/>
            <a:ext cx="6400800" cy="115675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Marios Loizou </a:t>
            </a:r>
          </a:p>
          <a:p>
            <a:r>
              <a:rPr lang="en-US" dirty="0"/>
              <a:t>Trina Glover </a:t>
            </a:r>
          </a:p>
          <a:p>
            <a:r>
              <a:rPr lang="en-US" dirty="0"/>
              <a:t>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5D597-E110-49D9-BD18-F8373E71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54309-912A-43A2-84B7-D62542FA05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29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8A3D27-3014-4CD8-B558-7D3EB08228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E5A00D5-F48B-4ED5-B88D-38ADBECE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leveraging Cerner Global </a:t>
            </a:r>
            <a:r>
              <a:rPr lang="en-US" dirty="0" err="1"/>
              <a:t>Autotexts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16E8A-8583-4C65-B065-BEC61482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89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637C2B-D0EA-4FE5-99FB-7385D8D09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/>
              <a:t>Nuance Dragon Network </a:t>
            </a:r>
            <a:r>
              <a:rPr lang="en-US" sz="2300" dirty="0" smtClean="0"/>
              <a:t>Edition</a:t>
            </a:r>
          </a:p>
          <a:p>
            <a:pPr lvl="1"/>
            <a:r>
              <a:rPr lang="en-US" sz="2300" dirty="0" smtClean="0"/>
              <a:t>Local Install on each device linked to an onsite server</a:t>
            </a:r>
            <a:r>
              <a:rPr lang="en-US" sz="2300" dirty="0" smtClean="0"/>
              <a:t> </a:t>
            </a:r>
            <a:endParaRPr lang="en-US" sz="2300" dirty="0"/>
          </a:p>
          <a:p>
            <a:r>
              <a:rPr lang="en-US" sz="2300" dirty="0"/>
              <a:t>Nuance E- </a:t>
            </a:r>
            <a:r>
              <a:rPr lang="en-US" sz="2300" dirty="0" err="1" smtClean="0"/>
              <a:t>scription</a:t>
            </a:r>
            <a:endParaRPr lang="en-US" sz="2300" dirty="0" smtClean="0"/>
          </a:p>
          <a:p>
            <a:pPr lvl="1"/>
            <a:r>
              <a:rPr lang="en-US" sz="2300" dirty="0" smtClean="0"/>
              <a:t>Hospital based phone dictation service</a:t>
            </a:r>
            <a:endParaRPr lang="en-US" sz="2300" dirty="0"/>
          </a:p>
          <a:p>
            <a:r>
              <a:rPr lang="en-US" sz="2300" dirty="0"/>
              <a:t>Nuance </a:t>
            </a:r>
            <a:r>
              <a:rPr lang="en-US" sz="2300" dirty="0" err="1"/>
              <a:t>Accentus</a:t>
            </a:r>
            <a:r>
              <a:rPr lang="en-US" sz="2300" dirty="0"/>
              <a:t> (</a:t>
            </a:r>
            <a:r>
              <a:rPr lang="en-US" sz="2300" dirty="0" err="1"/>
              <a:t>Emdat</a:t>
            </a:r>
            <a:r>
              <a:rPr lang="en-US" sz="2300" dirty="0" smtClean="0"/>
              <a:t>)</a:t>
            </a:r>
          </a:p>
          <a:p>
            <a:pPr lvl="1"/>
            <a:r>
              <a:rPr lang="en-US" sz="2300" dirty="0" smtClean="0"/>
              <a:t>Office Based dictation scattered throughout the ambulatory locations</a:t>
            </a:r>
            <a:endParaRPr lang="en-US" sz="2300" dirty="0"/>
          </a:p>
          <a:p>
            <a:r>
              <a:rPr lang="en-US" sz="2300" dirty="0" smtClean="0"/>
              <a:t>M-Modal (Fluency Direct)</a:t>
            </a:r>
          </a:p>
          <a:p>
            <a:pPr lvl="1"/>
            <a:r>
              <a:rPr lang="en-US" sz="2300" dirty="0" smtClean="0"/>
              <a:t>Primary dictation service used by Carroll Hospital and Carroll Health Group</a:t>
            </a:r>
            <a:endParaRPr lang="en-US" sz="23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CC3CB6-7A70-4167-B3AC-38A05781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Dictation Model prior to DMO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33B79-A3A9-40DC-9F4D-6A48D0699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A8588D-1DDF-49D9-B78F-CDFF63F0D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voice </a:t>
            </a:r>
            <a:r>
              <a:rPr lang="en-US" dirty="0" smtClean="0"/>
              <a:t>recognition</a:t>
            </a:r>
            <a:endParaRPr lang="en-US" dirty="0"/>
          </a:p>
          <a:p>
            <a:r>
              <a:rPr lang="en-US" dirty="0"/>
              <a:t>Dynamic vocabulary</a:t>
            </a:r>
          </a:p>
          <a:p>
            <a:r>
              <a:rPr lang="en-US" dirty="0"/>
              <a:t>Virtually no profile training</a:t>
            </a:r>
          </a:p>
          <a:p>
            <a:r>
              <a:rPr lang="en-US" dirty="0"/>
              <a:t>Limited profile corruption</a:t>
            </a:r>
          </a:p>
          <a:p>
            <a:r>
              <a:rPr lang="en-US" dirty="0"/>
              <a:t>No local server maintenance</a:t>
            </a:r>
          </a:p>
          <a:p>
            <a:r>
              <a:rPr lang="en-US" dirty="0"/>
              <a:t>Command/</a:t>
            </a:r>
            <a:r>
              <a:rPr lang="en-US" dirty="0" err="1"/>
              <a:t>Autotext</a:t>
            </a:r>
            <a:r>
              <a:rPr lang="en-US" dirty="0"/>
              <a:t> integration for </a:t>
            </a:r>
            <a:r>
              <a:rPr lang="en-US" dirty="0" err="1"/>
              <a:t>Powerchart</a:t>
            </a:r>
            <a:r>
              <a:rPr lang="en-US" dirty="0"/>
              <a:t> Touch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C85448-4F29-42DB-9F55-53600A66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Benefits/enhancements compared to DMNE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15383-98B4-40B7-AF02-1CDBE8C1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5DB9FF-F5FA-4E1B-B9C0-191A072C0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 are available immediately which increases provider compliance </a:t>
            </a:r>
          </a:p>
          <a:p>
            <a:r>
              <a:rPr lang="en-US" dirty="0"/>
              <a:t>Dramatic cost savings</a:t>
            </a:r>
          </a:p>
          <a:p>
            <a:r>
              <a:rPr lang="en-US" dirty="0"/>
              <a:t>Fewer mistakes within patient notes </a:t>
            </a:r>
          </a:p>
          <a:p>
            <a:r>
              <a:rPr lang="en-US" dirty="0"/>
              <a:t>Eliminate interface issues between Nuance and Cerner. </a:t>
            </a:r>
          </a:p>
          <a:p>
            <a:r>
              <a:rPr lang="en-US" dirty="0"/>
              <a:t>More efficient onboarding and offboarding process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56C041-84F5-4480-9E04-13300BF32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DMO versus </a:t>
            </a:r>
            <a:r>
              <a:rPr lang="en-US" sz="3600" dirty="0" err="1"/>
              <a:t>Accentus</a:t>
            </a:r>
            <a:r>
              <a:rPr lang="en-US" sz="3600" dirty="0"/>
              <a:t>/E- </a:t>
            </a:r>
            <a:r>
              <a:rPr lang="en-US" sz="3600" dirty="0" err="1"/>
              <a:t>scription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E46CF-00E0-49DB-834E-383ACA0B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EC9DAB-126E-4000-8E97-D031B0F3F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standard </a:t>
            </a:r>
            <a:r>
              <a:rPr lang="en-US" dirty="0" smtClean="0"/>
              <a:t>dictation method</a:t>
            </a:r>
            <a:endParaRPr lang="en-US" dirty="0"/>
          </a:p>
          <a:p>
            <a:r>
              <a:rPr lang="en-US" dirty="0"/>
              <a:t>Streamline support </a:t>
            </a:r>
            <a:r>
              <a:rPr lang="en-US" dirty="0" smtClean="0"/>
              <a:t>and training models to accommodate our dictation needs across the enterprise </a:t>
            </a:r>
            <a:endParaRPr lang="en-US" dirty="0"/>
          </a:p>
          <a:p>
            <a:r>
              <a:rPr lang="en-US" dirty="0"/>
              <a:t>Reduce transcription costs for both the hospital and our physician practices </a:t>
            </a:r>
          </a:p>
          <a:p>
            <a:r>
              <a:rPr lang="en-US" dirty="0"/>
              <a:t>Increase efficiency, accuracy and compliance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8A279F-98E3-4A8D-8184-A345C7A6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6461D-D126-42F3-A939-89D6F1C1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B78994-80E5-48E6-BF85-59D66350E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/>
              <a:t>Provisioned all </a:t>
            </a:r>
            <a:r>
              <a:rPr lang="en-US" sz="2500" dirty="0" smtClean="0"/>
              <a:t>current, non-DMNE providers </a:t>
            </a:r>
            <a:r>
              <a:rPr lang="en-US" sz="2500" dirty="0"/>
              <a:t>(MD,PA,NP,DO) with DMO </a:t>
            </a:r>
          </a:p>
          <a:p>
            <a:r>
              <a:rPr lang="en-US" sz="2500" dirty="0"/>
              <a:t>Equipped Nuance </a:t>
            </a:r>
            <a:r>
              <a:rPr lang="en-US" sz="2500" dirty="0" err="1"/>
              <a:t>Powermic</a:t>
            </a:r>
            <a:r>
              <a:rPr lang="en-US" sz="2500" dirty="0"/>
              <a:t> III strategically throughout the hospital (Physician Lounges, Dictation Rooms) </a:t>
            </a:r>
          </a:p>
          <a:p>
            <a:r>
              <a:rPr lang="en-US" sz="2500" dirty="0"/>
              <a:t>Implementation of </a:t>
            </a:r>
            <a:r>
              <a:rPr lang="en-US" sz="2500" dirty="0" err="1"/>
              <a:t>Powermic</a:t>
            </a:r>
            <a:r>
              <a:rPr lang="en-US" sz="2500" dirty="0"/>
              <a:t> Mobile </a:t>
            </a:r>
            <a:endParaRPr lang="en-US" sz="2500" dirty="0" smtClean="0"/>
          </a:p>
          <a:p>
            <a:r>
              <a:rPr lang="en-US" sz="2500" dirty="0" smtClean="0"/>
              <a:t>Upgrade Citrix receivers to v.4.8 across the enterprise. </a:t>
            </a:r>
          </a:p>
          <a:p>
            <a:pPr lvl="1"/>
            <a:r>
              <a:rPr lang="en-US" sz="2500" dirty="0" smtClean="0"/>
              <a:t>Created a script to run the client extension files in succession of the </a:t>
            </a:r>
            <a:r>
              <a:rPr lang="en-US" sz="2500" dirty="0" err="1" smtClean="0"/>
              <a:t>citrix</a:t>
            </a:r>
            <a:r>
              <a:rPr lang="en-US" sz="2500" dirty="0" smtClean="0"/>
              <a:t> update.</a:t>
            </a:r>
            <a:endParaRPr lang="en-US" sz="25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DE58E1-0593-4BF0-9097-9C850BD4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Preparation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A7BA0-8AE1-4E88-9787-3434DDFA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E6F952-EF46-4FA3-8725-D1EF42AF5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Mobile application that enables providers to dictate directly into the EMR </a:t>
            </a:r>
          </a:p>
          <a:p>
            <a:r>
              <a:rPr lang="en-US" dirty="0"/>
              <a:t>Eliminates the need for client extension files and reduces microphone(USB) connection issues</a:t>
            </a:r>
          </a:p>
          <a:p>
            <a:r>
              <a:rPr lang="en-US" dirty="0"/>
              <a:t>Available on IOS and Android Devices </a:t>
            </a:r>
          </a:p>
          <a:p>
            <a:r>
              <a:rPr lang="en-US" dirty="0"/>
              <a:t>Additional license required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55D9B0-B57C-4086-B260-62C8485D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Powermic</a:t>
            </a:r>
            <a:r>
              <a:rPr lang="en-US" dirty="0"/>
              <a:t> Mobile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5ED03-87CD-44F3-A496-EBE0C9AF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59D52C-B74C-42FC-B140-8B7FB138B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460" y="4410079"/>
            <a:ext cx="2324340" cy="202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AEB715-1216-4682-9679-42F01D5C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Identified and informed department </a:t>
            </a:r>
            <a:r>
              <a:rPr lang="en-US" dirty="0" smtClean="0"/>
              <a:t>managers </a:t>
            </a:r>
            <a:r>
              <a:rPr lang="en-US" dirty="0"/>
              <a:t>and directors of our new </a:t>
            </a:r>
            <a:r>
              <a:rPr lang="en-US" dirty="0" smtClean="0"/>
              <a:t>initiative</a:t>
            </a:r>
          </a:p>
          <a:p>
            <a:r>
              <a:rPr lang="en-US" dirty="0" smtClean="0"/>
              <a:t>Conducted </a:t>
            </a:r>
            <a:r>
              <a:rPr lang="en-US" dirty="0"/>
              <a:t>presentations and live demonstrations to each department </a:t>
            </a:r>
            <a:endParaRPr lang="en-US" dirty="0" smtClean="0"/>
          </a:p>
          <a:p>
            <a:r>
              <a:rPr lang="en-US" dirty="0"/>
              <a:t>Created a group of pilot providers and identified workflow gaps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59AD8F-8900-4191-A373-9F718CF9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Spreading the Word </a:t>
            </a: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8387B-08AF-4152-8C68-60407A9A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E0E786-874C-4B24-89ED-E11B89DD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 Leaders worked </a:t>
            </a:r>
            <a:r>
              <a:rPr lang="en-US" dirty="0"/>
              <a:t>side by side with department </a:t>
            </a:r>
            <a:r>
              <a:rPr lang="en-US" dirty="0" smtClean="0"/>
              <a:t>leaders and physicians </a:t>
            </a:r>
            <a:r>
              <a:rPr lang="en-US" dirty="0"/>
              <a:t>to help drive adoption</a:t>
            </a:r>
          </a:p>
          <a:p>
            <a:r>
              <a:rPr lang="en-US" dirty="0"/>
              <a:t>Utilized reports to identify providers </a:t>
            </a:r>
            <a:r>
              <a:rPr lang="en-US" dirty="0" smtClean="0"/>
              <a:t>requiring assistance and encouragement during transition. </a:t>
            </a:r>
          </a:p>
          <a:p>
            <a:r>
              <a:rPr lang="en-US" dirty="0" smtClean="0"/>
              <a:t>Worked directly with IT and vendors (Cerner/Nuance) for troubleshooting issues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93AE34-6F9D-4E0A-BF39-49E7C41C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Buy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10C9-9216-476C-9C49-4E53BE284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53AABF-664F-4AE3-8FF0-F33C7BDE5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Migrated over 600 profiles in an effort to transition the following elements from DMNE to DMO </a:t>
            </a:r>
          </a:p>
          <a:p>
            <a:pPr lvl="1"/>
            <a:r>
              <a:rPr lang="en-US" dirty="0"/>
              <a:t>Commands </a:t>
            </a:r>
          </a:p>
          <a:p>
            <a:pPr lvl="1"/>
            <a:r>
              <a:rPr lang="en-US" dirty="0" err="1"/>
              <a:t>Autotext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Words </a:t>
            </a:r>
          </a:p>
          <a:p>
            <a:pPr lvl="1"/>
            <a:r>
              <a:rPr lang="en-US" dirty="0"/>
              <a:t>Groups/Specialties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6FD6A-5BAA-40C7-AABE-D55F8F0E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Profile Migration from DMNE to DMO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DB214-34CA-4BB7-989E-AA497C37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EECAE-9682-435E-9B03-30AB1FC9A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Marios Loizou </a:t>
            </a:r>
          </a:p>
          <a:p>
            <a:pPr lvl="1"/>
            <a:r>
              <a:rPr lang="en-US" dirty="0"/>
              <a:t>Application Analyst </a:t>
            </a:r>
          </a:p>
          <a:p>
            <a:pPr lvl="2"/>
            <a:r>
              <a:rPr lang="en-US" dirty="0"/>
              <a:t>DMNE (Dragon Network Edition) </a:t>
            </a:r>
          </a:p>
          <a:p>
            <a:pPr lvl="2"/>
            <a:r>
              <a:rPr lang="en-US" dirty="0"/>
              <a:t>DMO (Dragon Medical One)</a:t>
            </a:r>
          </a:p>
          <a:p>
            <a:r>
              <a:rPr lang="en-US" dirty="0"/>
              <a:t>Trina Glover </a:t>
            </a:r>
          </a:p>
          <a:p>
            <a:pPr lvl="1"/>
            <a:r>
              <a:rPr lang="en-US" dirty="0"/>
              <a:t>Application Analyst </a:t>
            </a:r>
          </a:p>
          <a:p>
            <a:pPr lvl="2"/>
            <a:r>
              <a:rPr lang="en-US" dirty="0"/>
              <a:t>M-Modal, DMNE and DMO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508456"/>
            <a:ext cx="7772400" cy="430887"/>
          </a:xfrm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en-US" sz="2800" dirty="0"/>
              <a:t>Introductions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CA938-D3C9-4F00-9D3A-2D6445D609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6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E63BA0-3AFD-4FA2-9D96-8AC969B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/>
              <a:t>Built “Sites” (Facilities) which are comprised of our different specialties at each facility</a:t>
            </a:r>
          </a:p>
          <a:p>
            <a:r>
              <a:rPr lang="en-US" sz="2700" dirty="0"/>
              <a:t>Categorized each provider profile into a specific group</a:t>
            </a:r>
          </a:p>
          <a:p>
            <a:pPr lvl="1"/>
            <a:r>
              <a:rPr lang="en-US" sz="2700" dirty="0"/>
              <a:t>Enabled us to easily track and report by specialty and facility </a:t>
            </a:r>
            <a:endParaRPr lang="en-US" sz="2700" dirty="0" smtClean="0"/>
          </a:p>
          <a:p>
            <a:r>
              <a:rPr lang="en-US" sz="2700" dirty="0" smtClean="0"/>
              <a:t>Created a suffix (_Life) for usernames that already existed within the Nuance cloud.</a:t>
            </a:r>
          </a:p>
          <a:p>
            <a:pPr lvl="1"/>
            <a:r>
              <a:rPr lang="en-US" sz="2700" dirty="0" smtClean="0"/>
              <a:t>Added a log in token to profile to be AD Aware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206152-9313-4194-AD6B-8956F273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Nuance Management Center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57811-50E2-474B-82B4-1223B2D1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E817A8-2ABD-48AD-9DE0-86C1CFBCA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</a:t>
            </a:r>
            <a:r>
              <a:rPr lang="en-US" dirty="0"/>
              <a:t>the NMC (Nuance Management Console), we distributed commands and </a:t>
            </a:r>
            <a:r>
              <a:rPr lang="en-US" dirty="0" err="1"/>
              <a:t>autotexts</a:t>
            </a:r>
            <a:r>
              <a:rPr lang="en-US" dirty="0"/>
              <a:t> either by facility or specialty. </a:t>
            </a:r>
          </a:p>
          <a:p>
            <a:pPr lvl="1"/>
            <a:r>
              <a:rPr lang="en-US" dirty="0"/>
              <a:t>Assisted in streamlining documentation for multiple providers at </a:t>
            </a:r>
            <a:r>
              <a:rPr lang="en-US" dirty="0" smtClean="0"/>
              <a:t>once</a:t>
            </a:r>
          </a:p>
          <a:p>
            <a:pPr lvl="1"/>
            <a:r>
              <a:rPr lang="en-US" dirty="0" smtClean="0"/>
              <a:t>Increased efficiency for provider documentation time</a:t>
            </a:r>
          </a:p>
          <a:p>
            <a:pPr lvl="1"/>
            <a:r>
              <a:rPr lang="en-US" dirty="0" smtClean="0"/>
              <a:t>Standardize documentation across the enterprise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BE4207-68C9-46E4-80AD-037E34EB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Global Commands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BDCED-9BDF-4589-B8AC-1D378546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F51A59-106F-4753-A8D4-F3EC795EB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Created Quick Tip Sheets for commonly used phrases</a:t>
            </a:r>
          </a:p>
          <a:p>
            <a:pPr lvl="1"/>
            <a:r>
              <a:rPr lang="en-US" sz="2000" dirty="0"/>
              <a:t>New Line</a:t>
            </a:r>
          </a:p>
          <a:p>
            <a:pPr lvl="1"/>
            <a:r>
              <a:rPr lang="en-US" sz="2000" dirty="0"/>
              <a:t>New Paragraph </a:t>
            </a:r>
          </a:p>
          <a:p>
            <a:pPr lvl="1"/>
            <a:r>
              <a:rPr lang="en-US" sz="2000" dirty="0"/>
              <a:t>CAP that </a:t>
            </a:r>
          </a:p>
          <a:p>
            <a:pPr lvl="1"/>
            <a:r>
              <a:rPr lang="en-US" sz="2000" dirty="0"/>
              <a:t>Delete that </a:t>
            </a:r>
          </a:p>
          <a:p>
            <a:pPr lvl="1"/>
            <a:r>
              <a:rPr lang="en-US" sz="2000" dirty="0"/>
              <a:t>Select commands </a:t>
            </a:r>
          </a:p>
          <a:p>
            <a:r>
              <a:rPr lang="en-US" sz="2000" dirty="0"/>
              <a:t>“Favorite Fairs” </a:t>
            </a:r>
          </a:p>
          <a:p>
            <a:r>
              <a:rPr lang="en-US" sz="2000" dirty="0"/>
              <a:t>Directly targeted department leaders for awareness and communication </a:t>
            </a:r>
            <a:endParaRPr lang="en-US" sz="2000" dirty="0" smtClean="0"/>
          </a:p>
          <a:p>
            <a:r>
              <a:rPr lang="en-US" sz="2000" dirty="0" smtClean="0"/>
              <a:t>Created Med Power Videos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647AB3-E82F-4FCE-BEE7-70FF8501B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Education/Communication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EBFFD-8B51-4568-A028-FE92912A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B2F7E-C4B9-4718-ABDA-43DF2FA2D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Worked closely with our education team to develop training videos. </a:t>
            </a:r>
          </a:p>
          <a:p>
            <a:pPr lvl="1"/>
            <a:r>
              <a:rPr lang="en-US" dirty="0"/>
              <a:t>Videos are generally less than 2 minutes long, outlining key concepts </a:t>
            </a:r>
          </a:p>
          <a:p>
            <a:pPr lvl="0"/>
            <a:r>
              <a:rPr lang="en-US" dirty="0"/>
              <a:t>Assigned videos to </a:t>
            </a:r>
            <a:r>
              <a:rPr lang="en-US" dirty="0" smtClean="0"/>
              <a:t>all providers.  </a:t>
            </a:r>
          </a:p>
          <a:p>
            <a:pPr lvl="0"/>
            <a:r>
              <a:rPr lang="en-US" dirty="0" smtClean="0"/>
              <a:t>Classroom sessions are available if additional assistance is needed.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BE6DFD-12D8-4D18-950E-70B3C873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MedPower</a:t>
            </a:r>
            <a:r>
              <a:rPr lang="en-US" dirty="0"/>
              <a:t> Videos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15D51-D1C8-4328-B39F-90AE4F05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C5AEDA-95DA-452B-8B07-4BE3E31E9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DMO is </a:t>
            </a:r>
            <a:r>
              <a:rPr lang="en-US" sz="2500" dirty="0"/>
              <a:t>unable to dictate </a:t>
            </a:r>
            <a:r>
              <a:rPr lang="en-US" sz="2500" dirty="0" smtClean="0"/>
              <a:t>within </a:t>
            </a:r>
            <a:r>
              <a:rPr lang="en-US" sz="2500" dirty="0"/>
              <a:t>any application. </a:t>
            </a:r>
            <a:endParaRPr lang="en-US" sz="2500" dirty="0" smtClean="0"/>
          </a:p>
          <a:p>
            <a:pPr lvl="1"/>
            <a:r>
              <a:rPr lang="en-US" sz="2500" dirty="0" smtClean="0"/>
              <a:t>Installed the stand alone DMO application for providers who dictate outside of Cerner</a:t>
            </a:r>
          </a:p>
          <a:p>
            <a:r>
              <a:rPr lang="en-US" sz="2500" dirty="0" smtClean="0"/>
              <a:t>Broken Client/Audio Extension files due to Windows and Citrix Updates</a:t>
            </a:r>
          </a:p>
          <a:p>
            <a:r>
              <a:rPr lang="en-US" sz="2500" dirty="0" smtClean="0"/>
              <a:t>Microphone recognition </a:t>
            </a:r>
          </a:p>
          <a:p>
            <a:pPr lvl="1"/>
            <a:r>
              <a:rPr lang="en-US" sz="2500" dirty="0" smtClean="0"/>
              <a:t>USB Host Controller, High Performance Mode, Disable sleep setting.</a:t>
            </a:r>
          </a:p>
          <a:p>
            <a:r>
              <a:rPr lang="en-US" sz="2500" dirty="0" smtClean="0"/>
              <a:t>Delays in launching application</a:t>
            </a:r>
          </a:p>
          <a:p>
            <a:r>
              <a:rPr lang="en-US" sz="2500" dirty="0" smtClean="0"/>
              <a:t>Microphone response time. 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448C8E-3B11-4637-BB90-B6CF67E8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Roadblocks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820E1-FA9D-4909-839D-E2907CFF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CEFB1E-2C31-4700-AB07-78FA41231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Utilizing both a local and embedded version of DMO within the VDI. </a:t>
            </a:r>
          </a:p>
          <a:p>
            <a:pPr lvl="1"/>
            <a:r>
              <a:rPr lang="en-US" dirty="0" smtClean="0"/>
              <a:t>Local access is provided for use with Paragon EMR </a:t>
            </a:r>
          </a:p>
          <a:p>
            <a:pPr lvl="1"/>
            <a:r>
              <a:rPr lang="en-US" dirty="0" smtClean="0"/>
              <a:t>Citrix access is provided for use with Cerner applications.</a:t>
            </a:r>
            <a:endParaRPr lang="en-US" dirty="0"/>
          </a:p>
          <a:p>
            <a:r>
              <a:rPr lang="en-US" dirty="0" smtClean="0"/>
              <a:t>Client/Audio Extension files require install on the VDI for Citrix use.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9B59B8-0FAB-47B9-8881-7401F378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(VM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103D5-882F-4DF2-9F2F-DAFE127F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1653FA-FDF7-4D2C-BED6-DE7680ACB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 of 500,000 transcription lines per month!</a:t>
            </a:r>
          </a:p>
          <a:p>
            <a:r>
              <a:rPr lang="en-US" dirty="0"/>
              <a:t>Over 3 million words a month</a:t>
            </a:r>
          </a:p>
          <a:p>
            <a:pPr lvl="1"/>
            <a:r>
              <a:rPr lang="en-US" dirty="0" err="1"/>
              <a:t>Autotexts</a:t>
            </a:r>
            <a:r>
              <a:rPr lang="en-US" dirty="0"/>
              <a:t> and commands are not categorized into the “word” count</a:t>
            </a:r>
          </a:p>
          <a:p>
            <a:r>
              <a:rPr lang="en-US" dirty="0"/>
              <a:t>Over 500 active providers per month and increasing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7B2C8E-EF27-43EF-AE25-9913B70D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Reporting/Adoption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40F64-C9E8-4350-87BA-91E9C9F3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88DA29-BF4C-4C37-A8D4-5CE569338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Words versus Transcription 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C52A3-9EDB-4195-A818-15AE436F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C22B77-01DA-4458-83E1-76B563376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030619"/>
              </p:ext>
            </p:extLst>
          </p:nvPr>
        </p:nvGraphicFramePr>
        <p:xfrm>
          <a:off x="0" y="1371600"/>
          <a:ext cx="86868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6785BE-6F5A-4454-B190-9D9723D1A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Coherence Mode</a:t>
            </a:r>
          </a:p>
          <a:p>
            <a:pPr lvl="1"/>
            <a:r>
              <a:rPr lang="en-US" dirty="0"/>
              <a:t>Ability to place cursor in any application and dictate </a:t>
            </a:r>
          </a:p>
          <a:p>
            <a:r>
              <a:rPr lang="en-US" dirty="0"/>
              <a:t>Rapid Navigation</a:t>
            </a:r>
          </a:p>
          <a:p>
            <a:pPr lvl="1"/>
            <a:r>
              <a:rPr lang="en-US" dirty="0"/>
              <a:t>Ability to move from one variable field to another without errors</a:t>
            </a:r>
          </a:p>
          <a:p>
            <a:r>
              <a:rPr lang="en-US" dirty="0"/>
              <a:t>NMC updates to allow site specific usernames without utilizing tokens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2F4558-75DB-49C6-9CA5-3414CBB9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Enhancements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41917-B30C-479F-A541-05BBBB62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6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976" y="2133600"/>
            <a:ext cx="5116224" cy="34028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E429031-0593-4991-B89E-277C1110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AD4BF-876A-41F5-BC88-B3F6D6B6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C3B7D-06CC-48BC-9D33-5AF5F035B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  <a:p>
            <a:r>
              <a:rPr lang="en-US" dirty="0"/>
              <a:t>DMO Overview </a:t>
            </a:r>
          </a:p>
          <a:p>
            <a:r>
              <a:rPr lang="en-US" dirty="0"/>
              <a:t>Pros and Cons with DMO compared to our previous dictation services </a:t>
            </a:r>
          </a:p>
          <a:p>
            <a:r>
              <a:rPr lang="en-US" dirty="0"/>
              <a:t>Goals </a:t>
            </a:r>
          </a:p>
          <a:p>
            <a:r>
              <a:rPr lang="en-US" dirty="0" smtClean="0"/>
              <a:t>Implementation, Adoption and Education </a:t>
            </a:r>
            <a:r>
              <a:rPr lang="en-US" dirty="0"/>
              <a:t>strategy </a:t>
            </a:r>
          </a:p>
          <a:p>
            <a:r>
              <a:rPr lang="en-US" dirty="0" smtClean="0"/>
              <a:t>Roadblocks/Lessons </a:t>
            </a:r>
            <a:r>
              <a:rPr lang="en-US" dirty="0"/>
              <a:t>Learned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5F3718-7E74-4EE5-B035-FCEDDE79A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F872E-5F11-49AD-872C-808353F8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3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A0F01B-1F37-4A2A-8C6B-C5A8316DE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Comprised of Sinai, Northwest and Carroll Hospitals, </a:t>
            </a:r>
            <a:r>
              <a:rPr lang="en-US" dirty="0" err="1" smtClean="0"/>
              <a:t>Levindale</a:t>
            </a:r>
            <a:r>
              <a:rPr lang="en-US" dirty="0" smtClean="0"/>
              <a:t> Nursing Facility, and over 80 Multi-Specialty Ambulatory Practices.  </a:t>
            </a:r>
          </a:p>
          <a:p>
            <a:pPr lvl="1"/>
            <a:r>
              <a:rPr lang="en-US" dirty="0"/>
              <a:t>Carroll              579                  </a:t>
            </a:r>
          </a:p>
          <a:p>
            <a:pPr lvl="1"/>
            <a:r>
              <a:rPr lang="en-US" dirty="0"/>
              <a:t>Sinai:                1616                 </a:t>
            </a:r>
          </a:p>
          <a:p>
            <a:pPr lvl="1"/>
            <a:r>
              <a:rPr lang="en-US" dirty="0"/>
              <a:t>Northwest:        1030                 </a:t>
            </a:r>
          </a:p>
          <a:p>
            <a:pPr lvl="1"/>
            <a:r>
              <a:rPr lang="en-US" dirty="0" err="1"/>
              <a:t>Levindale</a:t>
            </a:r>
            <a:r>
              <a:rPr lang="en-US" dirty="0"/>
              <a:t>:         309                                 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A63EE5-1F2D-4AB0-83D6-8E6EA034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Overview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59EB0-21B6-488C-B6B9-BC334047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27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7ED410-3A51-46BA-A2C2-4486B2EB5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DMO (Dragon Medical One) is a cloud based speech recognition software that allows users to securely dictate directly into the EMR</a:t>
            </a:r>
          </a:p>
          <a:p>
            <a:r>
              <a:rPr lang="en-US" dirty="0"/>
              <a:t>Designed to increase provider efficiency and reduce provider documentation times.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1379CF-E8EB-4136-AE10-0F71087A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DMO?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6B21-0412-4FD8-A963-69B499CF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47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E37D21-6EE9-4F8E-A120-A235D1AB3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err="1"/>
              <a:t>Lifebridge</a:t>
            </a:r>
            <a:r>
              <a:rPr lang="en-US" dirty="0"/>
              <a:t>, we embedded Dragon Medical One in </a:t>
            </a:r>
            <a:r>
              <a:rPr lang="en-US" dirty="0" err="1"/>
              <a:t>citrix</a:t>
            </a:r>
            <a:r>
              <a:rPr lang="en-US" dirty="0"/>
              <a:t>. We utilized and created active directory groups to control access to the various icons. </a:t>
            </a:r>
          </a:p>
          <a:p>
            <a:r>
              <a:rPr lang="en-US" dirty="0"/>
              <a:t>Providers are able to launch a “combined” icon labeled </a:t>
            </a:r>
            <a:r>
              <a:rPr lang="en-US" dirty="0" err="1"/>
              <a:t>Powerchart</a:t>
            </a:r>
            <a:r>
              <a:rPr lang="en-US" dirty="0"/>
              <a:t> – Dragon or </a:t>
            </a:r>
            <a:r>
              <a:rPr lang="en-US" dirty="0" err="1"/>
              <a:t>Firstnet</a:t>
            </a:r>
            <a:r>
              <a:rPr lang="en-US" dirty="0"/>
              <a:t> – Dragon to access both applications at once.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F4EC96-8F4A-486C-8CBB-080D459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DMO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6E9AC-10DA-4AD6-8DBF-D00F4202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8E66E6-4631-4501-91E7-B790D0ED0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773424"/>
            <a:ext cx="1219370" cy="13527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9BF29F-B790-402D-9F78-17DC5C490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781891"/>
            <a:ext cx="1133633" cy="13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87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FEBB82-A329-4B28-AC53-445C4EA25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Push to talk functionality </a:t>
            </a:r>
          </a:p>
          <a:p>
            <a:r>
              <a:rPr lang="en-US" dirty="0"/>
              <a:t>Ability to adjust </a:t>
            </a:r>
            <a:r>
              <a:rPr lang="en-US" dirty="0" err="1"/>
              <a:t>Powermic</a:t>
            </a:r>
            <a:r>
              <a:rPr lang="en-US" dirty="0"/>
              <a:t> button settings</a:t>
            </a:r>
          </a:p>
          <a:p>
            <a:r>
              <a:rPr lang="en-US" dirty="0"/>
              <a:t>Create user level </a:t>
            </a:r>
            <a:r>
              <a:rPr lang="en-US" dirty="0" err="1"/>
              <a:t>autotexts</a:t>
            </a:r>
            <a:r>
              <a:rPr lang="en-US" dirty="0"/>
              <a:t>, commands and add/modify vocabulary</a:t>
            </a:r>
          </a:p>
          <a:p>
            <a:r>
              <a:rPr lang="en-US" dirty="0"/>
              <a:t>Auto Formatting </a:t>
            </a:r>
          </a:p>
          <a:p>
            <a:pPr marL="0" indent="0">
              <a:buNone/>
            </a:pPr>
            <a:r>
              <a:rPr lang="en-US" dirty="0"/>
              <a:t>designed to incorporate </a:t>
            </a:r>
          </a:p>
          <a:p>
            <a:pPr marL="0" indent="0">
              <a:buNone/>
            </a:pPr>
            <a:r>
              <a:rPr lang="en-US" dirty="0"/>
              <a:t>punctuation needs.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AC0051-536E-471D-B9BA-0DE48239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Functions of Dragon Medical One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F0F92-CACB-4E18-B678-D7195914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42B0C4-37FA-4674-A815-69490EAA9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673658"/>
            <a:ext cx="4163006" cy="24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4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F2728D-2A28-40E4-B3AB-34F919FB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users to insert prespecified text using “hot keys” or saying the designated </a:t>
            </a:r>
            <a:r>
              <a:rPr lang="en-US" dirty="0" err="1"/>
              <a:t>autotext</a:t>
            </a:r>
            <a:r>
              <a:rPr lang="en-US" dirty="0"/>
              <a:t> title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B477F-ED96-43AE-96EB-54234B0E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Autotexts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A46FA-7D92-44C2-8ABF-AB58B611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A44144-5F01-4D7F-AEFB-F28AECE6B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62200" y="2621246"/>
            <a:ext cx="4648200" cy="35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799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905B0C-B6F1-4D8A-8007-3CE34899F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Providers have the ability to create </a:t>
            </a:r>
            <a:r>
              <a:rPr lang="en-US" dirty="0" err="1"/>
              <a:t>autotexts</a:t>
            </a:r>
            <a:r>
              <a:rPr lang="en-US" dirty="0"/>
              <a:t> with variable fields ([ _ ]). Once inserted, Dragon will prompt the user to complete the fields or accept defaults </a:t>
            </a:r>
            <a:endParaRPr lang="en-US" dirty="0" smtClean="0"/>
          </a:p>
          <a:p>
            <a:r>
              <a:rPr lang="en-US" dirty="0" smtClean="0"/>
              <a:t>Example</a:t>
            </a:r>
            <a:endParaRPr lang="en-US" dirty="0"/>
          </a:p>
          <a:p>
            <a:r>
              <a:rPr lang="en-US" sz="1800" dirty="0"/>
              <a:t>Head</a:t>
            </a:r>
            <a:r>
              <a:rPr lang="en-US" sz="1800" dirty="0" smtClean="0"/>
              <a:t>: [ _ ] </a:t>
            </a:r>
            <a:r>
              <a:rPr lang="en-US" sz="1800" dirty="0"/>
              <a:t>[</a:t>
            </a:r>
            <a:r>
              <a:rPr lang="en-US" sz="1800" dirty="0" err="1"/>
              <a:t>Normocephalic</a:t>
            </a:r>
            <a:r>
              <a:rPr lang="en-US" sz="1800" dirty="0"/>
              <a:t>.] [Atraumatic.]</a:t>
            </a:r>
          </a:p>
          <a:p>
            <a:r>
              <a:rPr lang="en-US" sz="1800" dirty="0"/>
              <a:t>Eyes: [PERRLA.| Pupils fixed and dilated.| </a:t>
            </a:r>
            <a:r>
              <a:rPr lang="en-US" sz="1800" dirty="0" smtClean="0"/>
              <a:t>Pupils</a:t>
            </a:r>
            <a:r>
              <a:rPr lang="en-US" sz="2000" dirty="0"/>
              <a:t>]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C6472F-3290-45DB-B945-E740AF51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Autotexts</a:t>
            </a:r>
            <a:r>
              <a:rPr lang="en-US" dirty="0"/>
              <a:t> with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FDEFE-BF58-4A35-9178-09D47C04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6ECC-13FA-43BA-8429-C8FAE76F11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34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4240</TotalTime>
  <Words>1062</Words>
  <Application>Microsoft Office PowerPoint</Application>
  <PresentationFormat>On-screen Show (4:3)</PresentationFormat>
  <Paragraphs>211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1_Custom Design</vt:lpstr>
      <vt:lpstr>2_Custom Design</vt:lpstr>
      <vt:lpstr>3_Custom Design</vt:lpstr>
      <vt:lpstr>4_Custom Design</vt:lpstr>
      <vt:lpstr>Dragon Medical One Implementation and Adoption</vt:lpstr>
      <vt:lpstr>Introductions </vt:lpstr>
      <vt:lpstr>Outline </vt:lpstr>
      <vt:lpstr>Organization Overview  </vt:lpstr>
      <vt:lpstr>What is DMO?</vt:lpstr>
      <vt:lpstr>How to access DMO</vt:lpstr>
      <vt:lpstr>Basic Functions of Dragon Medical One </vt:lpstr>
      <vt:lpstr>Autotexts</vt:lpstr>
      <vt:lpstr>Autotexts with Variables</vt:lpstr>
      <vt:lpstr>Commands leveraging Cerner Global Autotexts</vt:lpstr>
      <vt:lpstr>Dictation Model prior to DMO </vt:lpstr>
      <vt:lpstr>Benefits/enhancements compared to DMNE</vt:lpstr>
      <vt:lpstr>DMO versus Accentus/E- scription</vt:lpstr>
      <vt:lpstr>Goals</vt:lpstr>
      <vt:lpstr>Deployment Preparation  </vt:lpstr>
      <vt:lpstr>Powermic Mobile </vt:lpstr>
      <vt:lpstr>Spreading the Word  </vt:lpstr>
      <vt:lpstr>Leadership Buy In</vt:lpstr>
      <vt:lpstr>Profile Migration from DMNE to DMO</vt:lpstr>
      <vt:lpstr>Nuance Management Center </vt:lpstr>
      <vt:lpstr>Implement Global Commands</vt:lpstr>
      <vt:lpstr>Education/Communication</vt:lpstr>
      <vt:lpstr>MedPower Videos  </vt:lpstr>
      <vt:lpstr>Roadblocks </vt:lpstr>
      <vt:lpstr>Virtual Machine (VM)</vt:lpstr>
      <vt:lpstr>Reporting/Adoption  </vt:lpstr>
      <vt:lpstr>Words versus Transcription lines</vt:lpstr>
      <vt:lpstr>Future Enhancements  </vt:lpstr>
      <vt:lpstr>Questions?</vt:lpstr>
    </vt:vector>
  </TitlesOfParts>
  <Company>Lifebridge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C. Rochon</dc:creator>
  <cp:lastModifiedBy>Trina M. Glover</cp:lastModifiedBy>
  <cp:revision>147</cp:revision>
  <cp:lastPrinted>2018-08-21T15:36:14Z</cp:lastPrinted>
  <dcterms:created xsi:type="dcterms:W3CDTF">2018-06-08T14:16:21Z</dcterms:created>
  <dcterms:modified xsi:type="dcterms:W3CDTF">2018-12-14T16:24:40Z</dcterms:modified>
</cp:coreProperties>
</file>